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5" r:id="rId2"/>
    <p:sldId id="310" r:id="rId3"/>
    <p:sldId id="311" r:id="rId4"/>
    <p:sldId id="312" r:id="rId5"/>
    <p:sldId id="313" r:id="rId6"/>
    <p:sldId id="314" r:id="rId7"/>
    <p:sldId id="315" r:id="rId8"/>
    <p:sldId id="316" r:id="rId9"/>
    <p:sldId id="317" r:id="rId10"/>
    <p:sldId id="318" r:id="rId11"/>
    <p:sldId id="319" r:id="rId12"/>
    <p:sldId id="320" r:id="rId13"/>
    <p:sldId id="322" r:id="rId14"/>
    <p:sldId id="321" r:id="rId15"/>
    <p:sldId id="323" r:id="rId16"/>
    <p:sldId id="324" r:id="rId17"/>
    <p:sldId id="325"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29" autoAdjust="0"/>
  </p:normalViewPr>
  <p:slideViewPr>
    <p:cSldViewPr showGuides="1">
      <p:cViewPr>
        <p:scale>
          <a:sx n="50" d="100"/>
          <a:sy n="50" d="100"/>
        </p:scale>
        <p:origin x="1500" y="5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9/26/2018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9/26/2018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9/26/2018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9/26/2018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9/26/2018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9/26/2018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9/26/2018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qmPAIbd9je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8610598" cy="2895600"/>
          </a:xfrm>
        </p:spPr>
        <p:txBody>
          <a:bodyPr/>
          <a:lstStyle/>
          <a:p>
            <a:r>
              <a:rPr lang="en-US" i="1" dirty="0"/>
              <a:t>The Seven-Years’ War</a:t>
            </a:r>
          </a:p>
        </p:txBody>
      </p:sp>
      <p:sp>
        <p:nvSpPr>
          <p:cNvPr id="4" name="Subtitle 3"/>
          <p:cNvSpPr>
            <a:spLocks noGrp="1"/>
          </p:cNvSpPr>
          <p:nvPr>
            <p:ph type="subTitle" idx="1"/>
          </p:nvPr>
        </p:nvSpPr>
        <p:spPr/>
        <p:txBody>
          <a:bodyPr/>
          <a:lstStyle/>
          <a:p>
            <a:r>
              <a:rPr lang="it-IT" b="1" i="1" dirty="0"/>
              <a:t>The American Pageant</a:t>
            </a:r>
          </a:p>
          <a:p>
            <a:r>
              <a:rPr lang="it-IT" b="1" i="1" dirty="0">
                <a:hlinkClick r:id="rId2"/>
              </a:rPr>
              <a:t>Chapter 6</a:t>
            </a:r>
            <a:endParaRPr lang="it-IT" b="1" i="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BBB6-8629-4C55-9283-BA9E9767522A}"/>
              </a:ext>
            </a:extLst>
          </p:cNvPr>
          <p:cNvSpPr>
            <a:spLocks noGrp="1"/>
          </p:cNvSpPr>
          <p:nvPr>
            <p:ph type="title"/>
          </p:nvPr>
        </p:nvSpPr>
        <p:spPr>
          <a:xfrm>
            <a:off x="1522413" y="-381000"/>
            <a:ext cx="9144001" cy="1371600"/>
          </a:xfrm>
        </p:spPr>
        <p:txBody>
          <a:bodyPr>
            <a:normAutofit/>
          </a:bodyPr>
          <a:lstStyle/>
          <a:p>
            <a:r>
              <a:rPr lang="en-US" sz="4800" b="1" i="1" dirty="0">
                <a:effectLst>
                  <a:outerShdw blurRad="38100" dist="38100" dir="2700000" algn="tl">
                    <a:srgbClr val="000000">
                      <a:alpha val="43137"/>
                    </a:srgbClr>
                  </a:outerShdw>
                </a:effectLst>
              </a:rPr>
              <a:t>Pitt’s Leadership</a:t>
            </a:r>
          </a:p>
        </p:txBody>
      </p:sp>
      <p:sp>
        <p:nvSpPr>
          <p:cNvPr id="3" name="Content Placeholder 2">
            <a:extLst>
              <a:ext uri="{FF2B5EF4-FFF2-40B4-BE49-F238E27FC236}">
                <a16:creationId xmlns:a16="http://schemas.microsoft.com/office/drawing/2014/main" id="{6B0455DC-4158-41D5-B63D-002E3222B5FC}"/>
              </a:ext>
            </a:extLst>
          </p:cNvPr>
          <p:cNvSpPr>
            <a:spLocks noGrp="1"/>
          </p:cNvSpPr>
          <p:nvPr>
            <p:ph idx="1"/>
          </p:nvPr>
        </p:nvSpPr>
        <p:spPr>
          <a:xfrm>
            <a:off x="1522413" y="1904999"/>
            <a:ext cx="9134391" cy="4953001"/>
          </a:xfrm>
        </p:spPr>
        <p:txBody>
          <a:bodyPr>
            <a:normAutofit fontScale="92500" lnSpcReduction="20000"/>
          </a:bodyPr>
          <a:lstStyle/>
          <a:p>
            <a:r>
              <a:rPr lang="en-US" dirty="0"/>
              <a:t>First significant victory at </a:t>
            </a:r>
            <a:r>
              <a:rPr lang="en-US" dirty="0" err="1"/>
              <a:t>Louisbourg</a:t>
            </a:r>
            <a:r>
              <a:rPr lang="en-US" dirty="0"/>
              <a:t>, 1758</a:t>
            </a:r>
          </a:p>
          <a:p>
            <a:pPr lvl="1"/>
            <a:r>
              <a:rPr lang="en-US" dirty="0"/>
              <a:t>Powerful expedition attacks </a:t>
            </a:r>
          </a:p>
          <a:p>
            <a:endParaRPr lang="en-US" dirty="0"/>
          </a:p>
          <a:p>
            <a:r>
              <a:rPr lang="en-US" dirty="0"/>
              <a:t>Quebec--1759</a:t>
            </a:r>
          </a:p>
          <a:p>
            <a:pPr lvl="1"/>
            <a:r>
              <a:rPr lang="en-US" dirty="0"/>
              <a:t>Pitt looks to James Wolfe—an officer since the age f 14</a:t>
            </a:r>
          </a:p>
          <a:p>
            <a:pPr lvl="1"/>
            <a:r>
              <a:rPr lang="en-US" dirty="0"/>
              <a:t>Britain slow to move</a:t>
            </a:r>
          </a:p>
          <a:p>
            <a:pPr lvl="2"/>
            <a:r>
              <a:rPr lang="en-US" dirty="0"/>
              <a:t>Wolfe sends a unit up to a poorly guarded entrance to Quebec</a:t>
            </a:r>
          </a:p>
          <a:p>
            <a:pPr lvl="1"/>
            <a:r>
              <a:rPr lang="en-US" dirty="0"/>
              <a:t>Wolfe dies in battle—but Britain gains another victory</a:t>
            </a:r>
          </a:p>
          <a:p>
            <a:pPr lvl="1"/>
            <a:endParaRPr lang="en-US" dirty="0"/>
          </a:p>
          <a:p>
            <a:r>
              <a:rPr lang="en-US" dirty="0"/>
              <a:t>Battle of Quebec </a:t>
            </a:r>
          </a:p>
          <a:p>
            <a:pPr lvl="1"/>
            <a:r>
              <a:rPr lang="en-US" dirty="0"/>
              <a:t>Significant!</a:t>
            </a:r>
          </a:p>
          <a:p>
            <a:pPr lvl="1"/>
            <a:r>
              <a:rPr lang="en-US" dirty="0"/>
              <a:t>Montreal falls the following year</a:t>
            </a:r>
          </a:p>
          <a:p>
            <a:pPr lvl="1"/>
            <a:r>
              <a:rPr lang="en-US" dirty="0"/>
              <a:t>Leads to Peace agreement in 1763</a:t>
            </a:r>
          </a:p>
        </p:txBody>
      </p:sp>
      <p:pic>
        <p:nvPicPr>
          <p:cNvPr id="8194" name="Picture 2" descr="Image result for james wolfe seven years war">
            <a:extLst>
              <a:ext uri="{FF2B5EF4-FFF2-40B4-BE49-F238E27FC236}">
                <a16:creationId xmlns:a16="http://schemas.microsoft.com/office/drawing/2014/main" id="{84456776-8E36-4ACF-83AC-B164DCF29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2" y="285750"/>
            <a:ext cx="3009900" cy="39539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he taking of quebec">
            <a:extLst>
              <a:ext uri="{FF2B5EF4-FFF2-40B4-BE49-F238E27FC236}">
                <a16:creationId xmlns:a16="http://schemas.microsoft.com/office/drawing/2014/main" id="{5A415D56-D596-4819-A331-BDD55479C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3" y="4487022"/>
            <a:ext cx="3587751" cy="237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0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6EF-D2DB-4094-B9E3-13E9F9B5900E}"/>
              </a:ext>
            </a:extLst>
          </p:cNvPr>
          <p:cNvSpPr>
            <a:spLocks noGrp="1"/>
          </p:cNvSpPr>
          <p:nvPr>
            <p:ph type="title"/>
          </p:nvPr>
        </p:nvSpPr>
        <p:spPr>
          <a:xfrm>
            <a:off x="1522413" y="-609600"/>
            <a:ext cx="9144001" cy="1371600"/>
          </a:xfrm>
        </p:spPr>
        <p:txBody>
          <a:bodyPr/>
          <a:lstStyle/>
          <a:p>
            <a:r>
              <a:rPr lang="en-US" b="1" i="1" dirty="0">
                <a:effectLst>
                  <a:outerShdw blurRad="38100" dist="38100" dir="2700000" algn="tl">
                    <a:srgbClr val="000000">
                      <a:alpha val="43137"/>
                    </a:srgbClr>
                  </a:outerShdw>
                </a:effectLst>
              </a:rPr>
              <a:t>Big Picture</a:t>
            </a:r>
          </a:p>
        </p:txBody>
      </p:sp>
      <p:sp>
        <p:nvSpPr>
          <p:cNvPr id="3" name="Content Placeholder 2">
            <a:extLst>
              <a:ext uri="{FF2B5EF4-FFF2-40B4-BE49-F238E27FC236}">
                <a16:creationId xmlns:a16="http://schemas.microsoft.com/office/drawing/2014/main" id="{EBCBC747-961F-4252-94DD-D521AF386DBC}"/>
              </a:ext>
            </a:extLst>
          </p:cNvPr>
          <p:cNvSpPr>
            <a:spLocks noGrp="1"/>
          </p:cNvSpPr>
          <p:nvPr>
            <p:ph idx="1"/>
          </p:nvPr>
        </p:nvSpPr>
        <p:spPr>
          <a:xfrm>
            <a:off x="1522413" y="990600"/>
            <a:ext cx="9134391" cy="5638799"/>
          </a:xfrm>
        </p:spPr>
        <p:txBody>
          <a:bodyPr>
            <a:normAutofit/>
          </a:bodyPr>
          <a:lstStyle/>
          <a:p>
            <a:r>
              <a:rPr lang="en-US" dirty="0"/>
              <a:t>France loses foothold in Canada, North America</a:t>
            </a:r>
          </a:p>
          <a:p>
            <a:pPr lvl="1"/>
            <a:r>
              <a:rPr lang="en-US" dirty="0"/>
              <a:t>Still French roots in Canada</a:t>
            </a:r>
          </a:p>
          <a:p>
            <a:endParaRPr lang="en-US" dirty="0"/>
          </a:p>
          <a:p>
            <a:r>
              <a:rPr lang="en-US" dirty="0"/>
              <a:t>France allowed to keep some sugar islands as part of the peace</a:t>
            </a:r>
          </a:p>
          <a:p>
            <a:endParaRPr lang="en-US" dirty="0"/>
          </a:p>
          <a:p>
            <a:r>
              <a:rPr lang="en-US" dirty="0"/>
              <a:t>France cedes its American territory to Spain </a:t>
            </a:r>
          </a:p>
          <a:p>
            <a:pPr lvl="1"/>
            <a:r>
              <a:rPr lang="en-US" dirty="0"/>
              <a:t>Spain turns Florida over to Britain for Cuba </a:t>
            </a:r>
          </a:p>
          <a:p>
            <a:endParaRPr lang="en-US" dirty="0"/>
          </a:p>
          <a:p>
            <a:r>
              <a:rPr lang="en-US" dirty="0"/>
              <a:t>Britain now the dominant power in North America</a:t>
            </a:r>
          </a:p>
          <a:p>
            <a:pPr lvl="1"/>
            <a:r>
              <a:rPr lang="en-US" dirty="0"/>
              <a:t>Still a strong naval power, too</a:t>
            </a:r>
          </a:p>
        </p:txBody>
      </p:sp>
      <p:pic>
        <p:nvPicPr>
          <p:cNvPr id="4" name="Picture 2" descr="Image result for french and indian war map before after">
            <a:extLst>
              <a:ext uri="{FF2B5EF4-FFF2-40B4-BE49-F238E27FC236}">
                <a16:creationId xmlns:a16="http://schemas.microsoft.com/office/drawing/2014/main" id="{D13EADD4-30A1-40DA-BD71-990AE766B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624" y="76200"/>
            <a:ext cx="427220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treaty of paris 1763">
            <a:extLst>
              <a:ext uri="{FF2B5EF4-FFF2-40B4-BE49-F238E27FC236}">
                <a16:creationId xmlns:a16="http://schemas.microsoft.com/office/drawing/2014/main" id="{8A1A0AAF-6568-43A1-A859-9DBB1677E1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2620">
            <a:off x="9268485" y="3078304"/>
            <a:ext cx="2795852" cy="39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8D45-F7A9-4B77-82EF-ACCC8D49FE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7C8D80-14A9-4D0F-AFD4-9FCBC1DE3F96}"/>
              </a:ext>
            </a:extLst>
          </p:cNvPr>
          <p:cNvSpPr>
            <a:spLocks noGrp="1"/>
          </p:cNvSpPr>
          <p:nvPr>
            <p:ph idx="1"/>
          </p:nvPr>
        </p:nvSpPr>
        <p:spPr/>
        <p:txBody>
          <a:bodyPr/>
          <a:lstStyle/>
          <a:p>
            <a:endParaRPr lang="en-US"/>
          </a:p>
        </p:txBody>
      </p:sp>
      <p:pic>
        <p:nvPicPr>
          <p:cNvPr id="4" name="Picture 2" descr="Image result for french and indian war map before after">
            <a:extLst>
              <a:ext uri="{FF2B5EF4-FFF2-40B4-BE49-F238E27FC236}">
                <a16:creationId xmlns:a16="http://schemas.microsoft.com/office/drawing/2014/main" id="{61D5E1DA-7AEE-4DF0-85E7-32A564A13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6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6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EAED-80E3-4B34-A29E-110FDD6546B0}"/>
              </a:ext>
            </a:extLst>
          </p:cNvPr>
          <p:cNvSpPr>
            <a:spLocks noGrp="1"/>
          </p:cNvSpPr>
          <p:nvPr>
            <p:ph type="title"/>
          </p:nvPr>
        </p:nvSpPr>
        <p:spPr>
          <a:xfrm>
            <a:off x="1522413" y="-381000"/>
            <a:ext cx="9144001" cy="1371600"/>
          </a:xfrm>
        </p:spPr>
        <p:txBody>
          <a:bodyPr>
            <a:normAutofit/>
          </a:bodyPr>
          <a:lstStyle/>
          <a:p>
            <a:r>
              <a:rPr lang="en-US" sz="4400" b="1" i="1" dirty="0">
                <a:effectLst>
                  <a:outerShdw blurRad="38100" dist="38100" dir="2700000" algn="tl">
                    <a:srgbClr val="000000">
                      <a:alpha val="43137"/>
                    </a:srgbClr>
                  </a:outerShdw>
                </a:effectLst>
              </a:rPr>
              <a:t>The War’s Aftermath</a:t>
            </a:r>
          </a:p>
        </p:txBody>
      </p:sp>
      <p:graphicFrame>
        <p:nvGraphicFramePr>
          <p:cNvPr id="4" name="Table 3">
            <a:extLst>
              <a:ext uri="{FF2B5EF4-FFF2-40B4-BE49-F238E27FC236}">
                <a16:creationId xmlns:a16="http://schemas.microsoft.com/office/drawing/2014/main" id="{73248158-DEB5-4E64-8338-0618DD17754F}"/>
              </a:ext>
            </a:extLst>
          </p:cNvPr>
          <p:cNvGraphicFramePr>
            <a:graphicFrameLocks noGrp="1"/>
          </p:cNvGraphicFramePr>
          <p:nvPr>
            <p:extLst>
              <p:ext uri="{D42A27DB-BD31-4B8C-83A1-F6EECF244321}">
                <p14:modId xmlns:p14="http://schemas.microsoft.com/office/powerpoint/2010/main" val="3819738476"/>
              </p:ext>
            </p:extLst>
          </p:nvPr>
        </p:nvGraphicFramePr>
        <p:xfrm>
          <a:off x="1751012" y="1009650"/>
          <a:ext cx="8125884" cy="3576320"/>
        </p:xfrm>
        <a:graphic>
          <a:graphicData uri="http://schemas.openxmlformats.org/drawingml/2006/table">
            <a:tbl>
              <a:tblPr firstRow="1" bandRow="1">
                <a:tableStyleId>{073A0DAA-6AF3-43AB-8588-CEC1D06C72B9}</a:tableStyleId>
              </a:tblPr>
              <a:tblGrid>
                <a:gridCol w="4062942">
                  <a:extLst>
                    <a:ext uri="{9D8B030D-6E8A-4147-A177-3AD203B41FA5}">
                      <a16:colId xmlns:a16="http://schemas.microsoft.com/office/drawing/2014/main" val="2281245973"/>
                    </a:ext>
                  </a:extLst>
                </a:gridCol>
                <a:gridCol w="4062942">
                  <a:extLst>
                    <a:ext uri="{9D8B030D-6E8A-4147-A177-3AD203B41FA5}">
                      <a16:colId xmlns:a16="http://schemas.microsoft.com/office/drawing/2014/main" val="3846177880"/>
                    </a:ext>
                  </a:extLst>
                </a:gridCol>
              </a:tblGrid>
              <a:tr h="370840">
                <a:tc>
                  <a:txBody>
                    <a:bodyPr/>
                    <a:lstStyle/>
                    <a:p>
                      <a:pPr algn="ctr"/>
                      <a:r>
                        <a:rPr lang="en-US" dirty="0"/>
                        <a:t>Colonists</a:t>
                      </a:r>
                    </a:p>
                  </a:txBody>
                  <a:tcPr/>
                </a:tc>
                <a:tc>
                  <a:txBody>
                    <a:bodyPr/>
                    <a:lstStyle/>
                    <a:p>
                      <a:pPr algn="ctr"/>
                      <a:r>
                        <a:rPr lang="en-US" dirty="0"/>
                        <a:t>Britain</a:t>
                      </a:r>
                    </a:p>
                  </a:txBody>
                  <a:tcPr/>
                </a:tc>
                <a:extLst>
                  <a:ext uri="{0D108BD9-81ED-4DB2-BD59-A6C34878D82A}">
                    <a16:rowId xmlns:a16="http://schemas.microsoft.com/office/drawing/2014/main" val="3760502716"/>
                  </a:ext>
                </a:extLst>
              </a:tr>
              <a:tr h="370840">
                <a:tc>
                  <a:txBody>
                    <a:bodyPr/>
                    <a:lstStyle/>
                    <a:p>
                      <a:r>
                        <a:rPr lang="en-US" dirty="0"/>
                        <a:t>Realized they could hold their own</a:t>
                      </a:r>
                    </a:p>
                  </a:txBody>
                  <a:tcPr/>
                </a:tc>
                <a:tc>
                  <a:txBody>
                    <a:bodyPr/>
                    <a:lstStyle/>
                    <a:p>
                      <a:r>
                        <a:rPr lang="en-US" dirty="0"/>
                        <a:t>No longer seen as “invincible”</a:t>
                      </a:r>
                    </a:p>
                  </a:txBody>
                  <a:tcPr/>
                </a:tc>
                <a:extLst>
                  <a:ext uri="{0D108BD9-81ED-4DB2-BD59-A6C34878D82A}">
                    <a16:rowId xmlns:a16="http://schemas.microsoft.com/office/drawing/2014/main" val="322681700"/>
                  </a:ext>
                </a:extLst>
              </a:tr>
              <a:tr h="370840">
                <a:tc>
                  <a:txBody>
                    <a:bodyPr/>
                    <a:lstStyle/>
                    <a:p>
                      <a:r>
                        <a:rPr lang="en-US" dirty="0"/>
                        <a:t>Bolstered morale</a:t>
                      </a:r>
                    </a:p>
                  </a:txBody>
                  <a:tcPr/>
                </a:tc>
                <a:tc>
                  <a:txBody>
                    <a:bodyPr/>
                    <a:lstStyle/>
                    <a:p>
                      <a:r>
                        <a:rPr lang="en-US" dirty="0"/>
                        <a:t>Squashed Colonial’s attempts to rise up the ranks; look down on “failures”</a:t>
                      </a:r>
                    </a:p>
                  </a:txBody>
                  <a:tcPr/>
                </a:tc>
                <a:extLst>
                  <a:ext uri="{0D108BD9-81ED-4DB2-BD59-A6C34878D82A}">
                    <a16:rowId xmlns:a16="http://schemas.microsoft.com/office/drawing/2014/main" val="2427469399"/>
                  </a:ext>
                </a:extLst>
              </a:tr>
              <a:tr h="370840">
                <a:tc>
                  <a:txBody>
                    <a:bodyPr/>
                    <a:lstStyle/>
                    <a:p>
                      <a:r>
                        <a:rPr lang="en-US" dirty="0"/>
                        <a:t>Believed they deserved credit for British victory</a:t>
                      </a:r>
                    </a:p>
                  </a:txBody>
                  <a:tcPr/>
                </a:tc>
                <a:tc>
                  <a:txBody>
                    <a:bodyPr/>
                    <a:lstStyle/>
                    <a:p>
                      <a:r>
                        <a:rPr lang="en-US" dirty="0"/>
                        <a:t>Saw the colonists as “dogs” in battle</a:t>
                      </a:r>
                    </a:p>
                  </a:txBody>
                  <a:tcPr/>
                </a:tc>
                <a:extLst>
                  <a:ext uri="{0D108BD9-81ED-4DB2-BD59-A6C34878D82A}">
                    <a16:rowId xmlns:a16="http://schemas.microsoft.com/office/drawing/2014/main" val="223503319"/>
                  </a:ext>
                </a:extLst>
              </a:tr>
              <a:tr h="370840">
                <a:tc>
                  <a:txBody>
                    <a:bodyPr/>
                    <a:lstStyle/>
                    <a:p>
                      <a:r>
                        <a:rPr lang="en-US" dirty="0"/>
                        <a:t>Smuggled goods to enemy territory during war</a:t>
                      </a:r>
                    </a:p>
                  </a:txBody>
                  <a:tcPr/>
                </a:tc>
                <a:tc>
                  <a:txBody>
                    <a:bodyPr/>
                    <a:lstStyle/>
                    <a:p>
                      <a:r>
                        <a:rPr lang="en-US" dirty="0"/>
                        <a:t>Banned the export of goods from NE and Middle Colonies </a:t>
                      </a:r>
                    </a:p>
                  </a:txBody>
                  <a:tcPr/>
                </a:tc>
                <a:extLst>
                  <a:ext uri="{0D108BD9-81ED-4DB2-BD59-A6C34878D82A}">
                    <a16:rowId xmlns:a16="http://schemas.microsoft.com/office/drawing/2014/main" val="1883966593"/>
                  </a:ext>
                </a:extLst>
              </a:tr>
              <a:tr h="370840">
                <a:tc>
                  <a:txBody>
                    <a:bodyPr/>
                    <a:lstStyle/>
                    <a:p>
                      <a:r>
                        <a:rPr lang="en-US" dirty="0"/>
                        <a:t>Demanded the right of Englishmen without responsibilities (taxes AND militia) of Englishmen</a:t>
                      </a:r>
                    </a:p>
                  </a:txBody>
                  <a:tcPr/>
                </a:tc>
                <a:tc>
                  <a:txBody>
                    <a:bodyPr/>
                    <a:lstStyle/>
                    <a:p>
                      <a:r>
                        <a:rPr lang="en-US" dirty="0"/>
                        <a:t>“Don’t bite the hand that feeds you”</a:t>
                      </a:r>
                    </a:p>
                  </a:txBody>
                  <a:tcPr/>
                </a:tc>
                <a:extLst>
                  <a:ext uri="{0D108BD9-81ED-4DB2-BD59-A6C34878D82A}">
                    <a16:rowId xmlns:a16="http://schemas.microsoft.com/office/drawing/2014/main" val="995331682"/>
                  </a:ext>
                </a:extLst>
              </a:tr>
            </a:tbl>
          </a:graphicData>
        </a:graphic>
      </p:graphicFrame>
      <p:sp>
        <p:nvSpPr>
          <p:cNvPr id="5" name="Rectangle 4">
            <a:extLst>
              <a:ext uri="{FF2B5EF4-FFF2-40B4-BE49-F238E27FC236}">
                <a16:creationId xmlns:a16="http://schemas.microsoft.com/office/drawing/2014/main" id="{9BBDFE6E-E406-4D34-8D98-CF3F7280C8DF}"/>
              </a:ext>
            </a:extLst>
          </p:cNvPr>
          <p:cNvSpPr/>
          <p:nvPr/>
        </p:nvSpPr>
        <p:spPr>
          <a:xfrm>
            <a:off x="1751012" y="1371600"/>
            <a:ext cx="812588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CB88B9A-687B-409B-8C04-FD89F1939FE9}"/>
              </a:ext>
            </a:extLst>
          </p:cNvPr>
          <p:cNvSpPr/>
          <p:nvPr/>
        </p:nvSpPr>
        <p:spPr>
          <a:xfrm>
            <a:off x="1751012" y="1733550"/>
            <a:ext cx="8125884"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88483E-07D9-4E8A-80E8-DE025B9B9CB1}"/>
              </a:ext>
            </a:extLst>
          </p:cNvPr>
          <p:cNvSpPr/>
          <p:nvPr/>
        </p:nvSpPr>
        <p:spPr>
          <a:xfrm>
            <a:off x="1751012" y="2419350"/>
            <a:ext cx="8125884"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324DBC-8886-4675-B534-676D59799EDB}"/>
              </a:ext>
            </a:extLst>
          </p:cNvPr>
          <p:cNvSpPr/>
          <p:nvPr/>
        </p:nvSpPr>
        <p:spPr>
          <a:xfrm>
            <a:off x="1768474" y="3007360"/>
            <a:ext cx="8125884"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70284A-D630-4CB9-86FB-9F81F9FE9A69}"/>
              </a:ext>
            </a:extLst>
          </p:cNvPr>
          <p:cNvSpPr/>
          <p:nvPr/>
        </p:nvSpPr>
        <p:spPr>
          <a:xfrm>
            <a:off x="1804986" y="3674110"/>
            <a:ext cx="8125884" cy="91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Right Arrow 10">
            <a:extLst>
              <a:ext uri="{FF2B5EF4-FFF2-40B4-BE49-F238E27FC236}">
                <a16:creationId xmlns:a16="http://schemas.microsoft.com/office/drawing/2014/main" id="{AD3C9C8D-F62A-40A1-AF6D-637F0A596F58}"/>
              </a:ext>
            </a:extLst>
          </p:cNvPr>
          <p:cNvSpPr/>
          <p:nvPr/>
        </p:nvSpPr>
        <p:spPr>
          <a:xfrm>
            <a:off x="912810" y="4947920"/>
            <a:ext cx="4953000" cy="1635760"/>
          </a:xfrm>
          <a:prstGeom prst="rightArrowCallout">
            <a:avLst>
              <a:gd name="adj1" fmla="val 27329"/>
              <a:gd name="adj2" fmla="val 25000"/>
              <a:gd name="adj3" fmla="val 84394"/>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Colonial disunity encouraged by geography—barriers, distance, religion, etc.</a:t>
            </a:r>
          </a:p>
        </p:txBody>
      </p:sp>
      <p:sp>
        <p:nvSpPr>
          <p:cNvPr id="12" name="Rectangle 11">
            <a:extLst>
              <a:ext uri="{FF2B5EF4-FFF2-40B4-BE49-F238E27FC236}">
                <a16:creationId xmlns:a16="http://schemas.microsoft.com/office/drawing/2014/main" id="{8D30CF78-19B6-4A08-9B5D-AF262046CF25}"/>
              </a:ext>
            </a:extLst>
          </p:cNvPr>
          <p:cNvSpPr/>
          <p:nvPr/>
        </p:nvSpPr>
        <p:spPr>
          <a:xfrm>
            <a:off x="6170610" y="5135880"/>
            <a:ext cx="5105402"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BUT—victory in war, as well as having to fight for that victory—played a role in unifying colonists.</a:t>
            </a:r>
          </a:p>
          <a:p>
            <a:pPr algn="ctr"/>
            <a:r>
              <a:rPr lang="en-US" b="1" dirty="0">
                <a:solidFill>
                  <a:schemeClr val="bg1"/>
                </a:solidFill>
                <a:effectLst>
                  <a:outerShdw blurRad="38100" dist="38100" dir="2700000" algn="tl">
                    <a:srgbClr val="000000">
                      <a:alpha val="43137"/>
                    </a:srgbClr>
                  </a:outerShdw>
                </a:effectLst>
              </a:rPr>
              <a:t>Americans. Same Language. Same Ideals/Beliefs</a:t>
            </a:r>
          </a:p>
        </p:txBody>
      </p:sp>
    </p:spTree>
    <p:extLst>
      <p:ext uri="{BB962C8B-B14F-4D97-AF65-F5344CB8AC3E}">
        <p14:creationId xmlns:p14="http://schemas.microsoft.com/office/powerpoint/2010/main" val="24502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EE43-D4CB-4B9B-9422-2BF22D593E28}"/>
              </a:ext>
            </a:extLst>
          </p:cNvPr>
          <p:cNvSpPr>
            <a:spLocks noGrp="1"/>
          </p:cNvSpPr>
          <p:nvPr>
            <p:ph type="title"/>
          </p:nvPr>
        </p:nvSpPr>
        <p:spPr>
          <a:xfrm>
            <a:off x="1522413" y="-457200"/>
            <a:ext cx="9144001" cy="1371600"/>
          </a:xfrm>
        </p:spPr>
        <p:txBody>
          <a:bodyPr>
            <a:normAutofit/>
          </a:bodyPr>
          <a:lstStyle/>
          <a:p>
            <a:r>
              <a:rPr lang="en-US" sz="4400" b="1" i="1" dirty="0">
                <a:effectLst>
                  <a:outerShdw blurRad="38100" dist="38100" dir="2700000" algn="tl">
                    <a:srgbClr val="000000">
                      <a:alpha val="43137"/>
                    </a:srgbClr>
                  </a:outerShdw>
                </a:effectLst>
              </a:rPr>
              <a:t>Clashes With Natives</a:t>
            </a:r>
          </a:p>
        </p:txBody>
      </p:sp>
      <p:sp>
        <p:nvSpPr>
          <p:cNvPr id="3" name="Content Placeholder 2">
            <a:extLst>
              <a:ext uri="{FF2B5EF4-FFF2-40B4-BE49-F238E27FC236}">
                <a16:creationId xmlns:a16="http://schemas.microsoft.com/office/drawing/2014/main" id="{09C65B3D-27BD-481A-BB2E-7CC1ECB94A9A}"/>
              </a:ext>
            </a:extLst>
          </p:cNvPr>
          <p:cNvSpPr>
            <a:spLocks noGrp="1"/>
          </p:cNvSpPr>
          <p:nvPr>
            <p:ph idx="1"/>
          </p:nvPr>
        </p:nvSpPr>
        <p:spPr>
          <a:xfrm>
            <a:off x="1522413" y="1904999"/>
            <a:ext cx="9134391" cy="4724401"/>
          </a:xfrm>
        </p:spPr>
        <p:txBody>
          <a:bodyPr>
            <a:normAutofit lnSpcReduction="10000"/>
          </a:bodyPr>
          <a:lstStyle/>
          <a:p>
            <a:r>
              <a:rPr lang="en-US" dirty="0"/>
              <a:t>France—out of the Picture</a:t>
            </a:r>
          </a:p>
          <a:p>
            <a:r>
              <a:rPr lang="en-US" dirty="0"/>
              <a:t>Spain—Limited in the Picture</a:t>
            </a:r>
          </a:p>
          <a:p>
            <a:endParaRPr lang="en-US" dirty="0"/>
          </a:p>
          <a:p>
            <a:r>
              <a:rPr lang="en-US" dirty="0"/>
              <a:t>Natives—still there!</a:t>
            </a:r>
          </a:p>
          <a:p>
            <a:pPr lvl="1"/>
            <a:r>
              <a:rPr lang="en-US" dirty="0"/>
              <a:t>No one to play off each other anymore </a:t>
            </a:r>
          </a:p>
          <a:p>
            <a:pPr lvl="1"/>
            <a:r>
              <a:rPr lang="en-US" dirty="0"/>
              <a:t>Deal solely with the British</a:t>
            </a:r>
          </a:p>
          <a:p>
            <a:endParaRPr lang="en-US" dirty="0"/>
          </a:p>
          <a:p>
            <a:r>
              <a:rPr lang="en-US" dirty="0"/>
              <a:t>1763—Ottawa Chief Pontiac</a:t>
            </a:r>
          </a:p>
          <a:p>
            <a:pPr lvl="1"/>
            <a:r>
              <a:rPr lang="en-US" dirty="0"/>
              <a:t>Led by French traders left behind</a:t>
            </a:r>
          </a:p>
          <a:p>
            <a:pPr lvl="1"/>
            <a:r>
              <a:rPr lang="en-US" dirty="0"/>
              <a:t>Try to oust British in Ohio territory</a:t>
            </a:r>
          </a:p>
        </p:txBody>
      </p:sp>
      <p:pic>
        <p:nvPicPr>
          <p:cNvPr id="10242" name="Picture 2" descr="Image result for pontiac ottawa leader">
            <a:extLst>
              <a:ext uri="{FF2B5EF4-FFF2-40B4-BE49-F238E27FC236}">
                <a16:creationId xmlns:a16="http://schemas.microsoft.com/office/drawing/2014/main" id="{6097421B-76F5-460E-963B-4E84A6707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2" y="1524000"/>
            <a:ext cx="3390900" cy="417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9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3EA9-2F02-4364-B3E0-6F8815ED5428}"/>
              </a:ext>
            </a:extLst>
          </p:cNvPr>
          <p:cNvSpPr>
            <a:spLocks noGrp="1"/>
          </p:cNvSpPr>
          <p:nvPr>
            <p:ph type="title"/>
          </p:nvPr>
        </p:nvSpPr>
        <p:spPr>
          <a:xfrm>
            <a:off x="1539875" y="-381000"/>
            <a:ext cx="9144001" cy="1371600"/>
          </a:xfrm>
        </p:spPr>
        <p:txBody>
          <a:bodyPr>
            <a:normAutofit/>
          </a:bodyPr>
          <a:lstStyle/>
          <a:p>
            <a:r>
              <a:rPr lang="en-US" sz="4400" b="1" i="1" dirty="0">
                <a:effectLst>
                  <a:outerShdw blurRad="38100" dist="38100" dir="2700000" algn="tl">
                    <a:srgbClr val="000000">
                      <a:alpha val="43137"/>
                    </a:srgbClr>
                  </a:outerShdw>
                </a:effectLst>
              </a:rPr>
              <a:t>Pontiac’s Rebellion, 1763-1766</a:t>
            </a:r>
          </a:p>
        </p:txBody>
      </p:sp>
      <p:sp>
        <p:nvSpPr>
          <p:cNvPr id="3" name="Content Placeholder 2">
            <a:extLst>
              <a:ext uri="{FF2B5EF4-FFF2-40B4-BE49-F238E27FC236}">
                <a16:creationId xmlns:a16="http://schemas.microsoft.com/office/drawing/2014/main" id="{6DADF1D0-9400-440B-9A7F-42EE2477F485}"/>
              </a:ext>
            </a:extLst>
          </p:cNvPr>
          <p:cNvSpPr>
            <a:spLocks noGrp="1"/>
          </p:cNvSpPr>
          <p:nvPr>
            <p:ph idx="1"/>
          </p:nvPr>
        </p:nvSpPr>
        <p:spPr>
          <a:xfrm>
            <a:off x="1522413" y="1219201"/>
            <a:ext cx="9134391" cy="5638800"/>
          </a:xfrm>
        </p:spPr>
        <p:txBody>
          <a:bodyPr>
            <a:normAutofit/>
          </a:bodyPr>
          <a:lstStyle/>
          <a:p>
            <a:r>
              <a:rPr lang="en-US" dirty="0"/>
              <a:t>Unsuccessful attempt to oust British</a:t>
            </a:r>
          </a:p>
          <a:p>
            <a:endParaRPr lang="en-US" dirty="0"/>
          </a:p>
          <a:p>
            <a:r>
              <a:rPr lang="en-US" dirty="0"/>
              <a:t>British retaliate </a:t>
            </a:r>
          </a:p>
          <a:p>
            <a:pPr lvl="1"/>
            <a:r>
              <a:rPr lang="en-US" dirty="0"/>
              <a:t>Biological warfare</a:t>
            </a:r>
          </a:p>
          <a:p>
            <a:pPr lvl="1"/>
            <a:r>
              <a:rPr lang="en-US" dirty="0"/>
              <a:t>Outmaneuvered, out numbered, outgunned </a:t>
            </a:r>
          </a:p>
          <a:p>
            <a:endParaRPr lang="en-US" dirty="0"/>
          </a:p>
          <a:p>
            <a:r>
              <a:rPr lang="en-US" dirty="0"/>
              <a:t>Pontiac dies to a rival tribe years later</a:t>
            </a:r>
          </a:p>
          <a:p>
            <a:endParaRPr lang="en-US" dirty="0"/>
          </a:p>
          <a:p>
            <a:r>
              <a:rPr lang="en-US" dirty="0"/>
              <a:t>Britain wants to stabilize relations</a:t>
            </a:r>
          </a:p>
          <a:p>
            <a:pPr lvl="1"/>
            <a:r>
              <a:rPr lang="en-US" dirty="0"/>
              <a:t>How to do so?</a:t>
            </a:r>
          </a:p>
          <a:p>
            <a:pPr lvl="1"/>
            <a:r>
              <a:rPr lang="en-US" dirty="0"/>
              <a:t>Colonists reactions?</a:t>
            </a:r>
          </a:p>
        </p:txBody>
      </p:sp>
      <p:pic>
        <p:nvPicPr>
          <p:cNvPr id="12290" name="Picture 2" descr="Image result for pontiac's rebellion">
            <a:extLst>
              <a:ext uri="{FF2B5EF4-FFF2-40B4-BE49-F238E27FC236}">
                <a16:creationId xmlns:a16="http://schemas.microsoft.com/office/drawing/2014/main" id="{48F5BA64-D23E-4B1E-BF38-BD0C9BCB4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71699"/>
            <a:ext cx="4643438"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EF1A-0E45-47A3-B15B-3B45021F985C}"/>
              </a:ext>
            </a:extLst>
          </p:cNvPr>
          <p:cNvSpPr>
            <a:spLocks noGrp="1"/>
          </p:cNvSpPr>
          <p:nvPr>
            <p:ph type="title"/>
          </p:nvPr>
        </p:nvSpPr>
        <p:spPr>
          <a:xfrm>
            <a:off x="227013" y="-381000"/>
            <a:ext cx="10439402" cy="1371600"/>
          </a:xfrm>
        </p:spPr>
        <p:txBody>
          <a:bodyPr>
            <a:normAutofit fontScale="90000"/>
          </a:bodyPr>
          <a:lstStyle/>
          <a:p>
            <a:r>
              <a:rPr lang="en-US" sz="4800" b="1" i="1" dirty="0">
                <a:effectLst>
                  <a:outerShdw blurRad="38100" dist="38100" dir="2700000" algn="tl">
                    <a:srgbClr val="000000">
                      <a:alpha val="43137"/>
                    </a:srgbClr>
                  </a:outerShdw>
                </a:effectLst>
              </a:rPr>
              <a:t>Proclamation Act of 1763—and its impact</a:t>
            </a:r>
          </a:p>
        </p:txBody>
      </p:sp>
      <p:pic>
        <p:nvPicPr>
          <p:cNvPr id="13314" name="Picture 2" descr="Image result for proclamation of 1763">
            <a:extLst>
              <a:ext uri="{FF2B5EF4-FFF2-40B4-BE49-F238E27FC236}">
                <a16:creationId xmlns:a16="http://schemas.microsoft.com/office/drawing/2014/main" id="{1F138F7C-4254-4ED5-96D8-81EC9CC6B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379794"/>
            <a:ext cx="12188824" cy="547820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Curved Down 3">
            <a:extLst>
              <a:ext uri="{FF2B5EF4-FFF2-40B4-BE49-F238E27FC236}">
                <a16:creationId xmlns:a16="http://schemas.microsoft.com/office/drawing/2014/main" id="{599BAADE-7308-4965-92B4-D0EC4ADE564E}"/>
              </a:ext>
            </a:extLst>
          </p:cNvPr>
          <p:cNvSpPr/>
          <p:nvPr/>
        </p:nvSpPr>
        <p:spPr>
          <a:xfrm rot="1037852">
            <a:off x="4488581" y="1513836"/>
            <a:ext cx="2260553" cy="818523"/>
          </a:xfrm>
          <a:prstGeom prst="curved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316" name="Picture 4" descr="Image result for you shall not pass meme">
            <a:extLst>
              <a:ext uri="{FF2B5EF4-FFF2-40B4-BE49-F238E27FC236}">
                <a16:creationId xmlns:a16="http://schemas.microsoft.com/office/drawing/2014/main" id="{6A5CFCB4-0936-43A3-971C-18DE8CB55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5714">
            <a:off x="170680" y="1418564"/>
            <a:ext cx="4500562" cy="246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6DFE-7890-457A-BA01-F291E3FC63BB}"/>
              </a:ext>
            </a:extLst>
          </p:cNvPr>
          <p:cNvSpPr>
            <a:spLocks noGrp="1"/>
          </p:cNvSpPr>
          <p:nvPr>
            <p:ph type="title"/>
          </p:nvPr>
        </p:nvSpPr>
        <p:spPr>
          <a:xfrm>
            <a:off x="0" y="-685800"/>
            <a:ext cx="9144001" cy="1371600"/>
          </a:xfrm>
        </p:spPr>
        <p:txBody>
          <a:bodyPr>
            <a:normAutofit/>
          </a:bodyPr>
          <a:lstStyle/>
          <a:p>
            <a:r>
              <a:rPr lang="en-US" b="1" i="1" u="sng" dirty="0">
                <a:solidFill>
                  <a:srgbClr val="FFFF00"/>
                </a:solidFill>
                <a:effectLst>
                  <a:outerShdw blurRad="38100" dist="38100" dir="2700000" algn="tl">
                    <a:srgbClr val="000000">
                      <a:alpha val="43137"/>
                    </a:srgbClr>
                  </a:outerShdw>
                </a:effectLst>
              </a:rPr>
              <a:t>Compare &amp; Contrast: Contending Voices</a:t>
            </a:r>
          </a:p>
        </p:txBody>
      </p:sp>
      <p:sp>
        <p:nvSpPr>
          <p:cNvPr id="3" name="Content Placeholder 2">
            <a:extLst>
              <a:ext uri="{FF2B5EF4-FFF2-40B4-BE49-F238E27FC236}">
                <a16:creationId xmlns:a16="http://schemas.microsoft.com/office/drawing/2014/main" id="{8B264D48-F40F-428C-A22B-688DEE80CA86}"/>
              </a:ext>
            </a:extLst>
          </p:cNvPr>
          <p:cNvSpPr>
            <a:spLocks noGrp="1"/>
          </p:cNvSpPr>
          <p:nvPr>
            <p:ph idx="1"/>
          </p:nvPr>
        </p:nvSpPr>
        <p:spPr>
          <a:xfrm>
            <a:off x="1492165" y="228600"/>
            <a:ext cx="10696660" cy="6858000"/>
          </a:xfrm>
        </p:spPr>
        <p:txBody>
          <a:bodyPr>
            <a:normAutofit lnSpcReduction="10000"/>
          </a:bodyPr>
          <a:lstStyle/>
          <a:p>
            <a:pPr marL="0" indent="0">
              <a:buNone/>
            </a:pPr>
            <a:endParaRPr lang="en-US" sz="2800" dirty="0"/>
          </a:p>
          <a:p>
            <a:r>
              <a:rPr lang="en-US" sz="2800" i="1" dirty="0"/>
              <a:t>“We do, with the advice of our Privy Council strictly enjoin and require, that no private person do presume to make any purchase from the said Indians of any lands reserved to the said Indians…but that, if at any time any of the said Indians should be inclined to dispose of the said lands, the same shall be purchased only for us [the British Crown], in our name…”</a:t>
            </a:r>
          </a:p>
          <a:p>
            <a:pPr marL="0" indent="0">
              <a:buNone/>
            </a:pPr>
            <a:r>
              <a:rPr lang="en-US" sz="2800" i="1" dirty="0"/>
              <a:t>							-Royal Proclamation of 1763</a:t>
            </a:r>
          </a:p>
          <a:p>
            <a:pPr marL="0" indent="0">
              <a:buNone/>
            </a:pPr>
            <a:endParaRPr lang="en-US" sz="2800" i="1" dirty="0"/>
          </a:p>
          <a:p>
            <a:r>
              <a:rPr lang="en-US" sz="2800" i="1" dirty="0"/>
              <a:t>I can never look upon that Proclamation in any other light (but this I say between ourselves) than as a temporary expedient to quiet the minds of the Indians…Any person therefore who neglects the present opportunity of hunting out good lands and in some measure marking and distinguishing them for their own (in order to keep others from settling them) will never regain it.</a:t>
            </a:r>
          </a:p>
          <a:p>
            <a:pPr marL="0" indent="0">
              <a:buNone/>
            </a:pPr>
            <a:r>
              <a:rPr lang="en-US" sz="2800" i="1" dirty="0"/>
              <a:t>							-George Washington, 1767</a:t>
            </a:r>
          </a:p>
        </p:txBody>
      </p:sp>
    </p:spTree>
    <p:extLst>
      <p:ext uri="{BB962C8B-B14F-4D97-AF65-F5344CB8AC3E}">
        <p14:creationId xmlns:p14="http://schemas.microsoft.com/office/powerpoint/2010/main" val="344933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905999" cy="1371600"/>
          </a:xfrm>
        </p:spPr>
        <p:txBody>
          <a:bodyPr/>
          <a:lstStyle/>
          <a:p>
            <a:r>
              <a:rPr lang="en-US" b="1" i="1" dirty="0"/>
              <a:t>This Land </a:t>
            </a:r>
            <a:r>
              <a:rPr lang="en-US" b="1" i="1" dirty="0" err="1"/>
              <a:t>Ain’t</a:t>
            </a:r>
            <a:r>
              <a:rPr lang="en-US" b="1" i="1" dirty="0"/>
              <a:t> Big Enough For The Two Of Us</a:t>
            </a:r>
          </a:p>
        </p:txBody>
      </p:sp>
      <p:sp>
        <p:nvSpPr>
          <p:cNvPr id="14" name="Content Placeholder 13"/>
          <p:cNvSpPr>
            <a:spLocks noGrp="1"/>
          </p:cNvSpPr>
          <p:nvPr>
            <p:ph idx="1"/>
          </p:nvPr>
        </p:nvSpPr>
        <p:spPr/>
        <p:txBody>
          <a:bodyPr>
            <a:normAutofit/>
          </a:bodyPr>
          <a:lstStyle/>
          <a:p>
            <a:r>
              <a:rPr lang="en-US" dirty="0"/>
              <a:t>Two main powers in North America: France and England</a:t>
            </a:r>
          </a:p>
          <a:p>
            <a:pPr lvl="1"/>
            <a:endParaRPr lang="en-US" dirty="0"/>
          </a:p>
          <a:p>
            <a:endParaRPr lang="en-US" dirty="0"/>
          </a:p>
          <a:p>
            <a:r>
              <a:rPr lang="en-US" dirty="0"/>
              <a:t>Ohio Territory is critical for France</a:t>
            </a:r>
          </a:p>
          <a:p>
            <a:pPr lvl="1"/>
            <a:r>
              <a:rPr lang="en-US" dirty="0"/>
              <a:t>Connects Canada to Louisiana/Mississippi Valley</a:t>
            </a:r>
          </a:p>
          <a:p>
            <a:endParaRPr lang="en-US" dirty="0"/>
          </a:p>
          <a:p>
            <a:r>
              <a:rPr lang="en-US" dirty="0"/>
              <a:t>England feels “threatened” economically</a:t>
            </a:r>
          </a:p>
          <a:p>
            <a:pPr lvl="1"/>
            <a:r>
              <a:rPr lang="en-US" dirty="0"/>
              <a:t>France taking land; business practices</a:t>
            </a:r>
          </a:p>
        </p:txBody>
      </p:sp>
      <p:pic>
        <p:nvPicPr>
          <p:cNvPr id="1026" name="Picture 2" descr="Image result for french territory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2" y="3326007"/>
            <a:ext cx="4419600" cy="3233674"/>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FB79435C-476D-4FE9-8575-E526E10F62E3}"/>
              </a:ext>
            </a:extLst>
          </p:cNvPr>
          <p:cNvSpPr/>
          <p:nvPr/>
        </p:nvSpPr>
        <p:spPr>
          <a:xfrm>
            <a:off x="9294812" y="1371600"/>
            <a:ext cx="2819399" cy="1600200"/>
          </a:xfrm>
          <a:prstGeom prst="wedgeRectCallout">
            <a:avLst>
              <a:gd name="adj1" fmla="val -7671"/>
              <a:gd name="adj2" fmla="val 171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Important to note that France and Spain do not have as many people as the English; they do have the same motives, though!</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16471" y="-533400"/>
            <a:ext cx="9905999" cy="1371600"/>
          </a:xfrm>
        </p:spPr>
        <p:txBody>
          <a:bodyPr/>
          <a:lstStyle/>
          <a:p>
            <a:r>
              <a:rPr lang="en-US" b="1" i="1" dirty="0"/>
              <a:t>Disputed Territory</a:t>
            </a:r>
          </a:p>
        </p:txBody>
      </p:sp>
      <p:sp>
        <p:nvSpPr>
          <p:cNvPr id="14" name="Content Placeholder 13"/>
          <p:cNvSpPr>
            <a:spLocks noGrp="1"/>
          </p:cNvSpPr>
          <p:nvPr>
            <p:ph idx="1"/>
          </p:nvPr>
        </p:nvSpPr>
        <p:spPr>
          <a:xfrm>
            <a:off x="1522413" y="990600"/>
            <a:ext cx="9134391" cy="5867400"/>
          </a:xfrm>
        </p:spPr>
        <p:txBody>
          <a:bodyPr>
            <a:normAutofit lnSpcReduction="10000"/>
          </a:bodyPr>
          <a:lstStyle/>
          <a:p>
            <a:r>
              <a:rPr lang="en-US" dirty="0"/>
              <a:t>1749—tensions are high</a:t>
            </a:r>
          </a:p>
          <a:p>
            <a:pPr lvl="1"/>
            <a:r>
              <a:rPr lang="en-US" dirty="0"/>
              <a:t>British speculators (Virginians) secured legal rights to land</a:t>
            </a:r>
          </a:p>
          <a:p>
            <a:pPr lvl="1"/>
            <a:r>
              <a:rPr lang="en-US" dirty="0"/>
              <a:t>The French are setting up Forts/posts in same region (British, too)</a:t>
            </a:r>
          </a:p>
          <a:p>
            <a:pPr lvl="2"/>
            <a:r>
              <a:rPr lang="en-US" dirty="0"/>
              <a:t>Fort Duquesne (Ohio)</a:t>
            </a:r>
          </a:p>
          <a:p>
            <a:pPr lvl="3"/>
            <a:r>
              <a:rPr lang="en-US" dirty="0"/>
              <a:t>Monongahela and Allegheny Rivers</a:t>
            </a:r>
          </a:p>
          <a:p>
            <a:pPr marL="682625" lvl="3" indent="0">
              <a:buNone/>
            </a:pPr>
            <a:endParaRPr lang="en-US" dirty="0"/>
          </a:p>
          <a:p>
            <a:pPr lvl="1"/>
            <a:r>
              <a:rPr lang="en-US" dirty="0"/>
              <a:t>George Washington sent to Ohio Country / Valley</a:t>
            </a:r>
          </a:p>
          <a:p>
            <a:pPr lvl="2"/>
            <a:r>
              <a:rPr lang="en-US" dirty="0"/>
              <a:t>150 men</a:t>
            </a:r>
          </a:p>
          <a:p>
            <a:pPr lvl="2"/>
            <a:r>
              <a:rPr lang="en-US" dirty="0"/>
              <a:t>Washington’s men fire first on French</a:t>
            </a:r>
          </a:p>
          <a:p>
            <a:pPr lvl="2"/>
            <a:r>
              <a:rPr lang="en-US" dirty="0"/>
              <a:t>French retreat, Washington wins…for now</a:t>
            </a:r>
          </a:p>
          <a:p>
            <a:pPr lvl="1"/>
            <a:endParaRPr lang="en-US" dirty="0"/>
          </a:p>
          <a:p>
            <a:pPr lvl="1"/>
            <a:r>
              <a:rPr lang="en-US" dirty="0"/>
              <a:t>French come back with reinforcements</a:t>
            </a:r>
          </a:p>
          <a:p>
            <a:pPr lvl="2"/>
            <a:r>
              <a:rPr lang="en-US" dirty="0"/>
              <a:t>Fort Necessity (Ten Hours)</a:t>
            </a:r>
          </a:p>
          <a:p>
            <a:pPr lvl="2"/>
            <a:r>
              <a:rPr lang="en-US" dirty="0"/>
              <a:t>Washington forced to surrender (1754)</a:t>
            </a:r>
          </a:p>
          <a:p>
            <a:pPr lvl="1"/>
            <a:endParaRPr lang="en-US" dirty="0"/>
          </a:p>
          <a:p>
            <a:pPr lvl="1"/>
            <a:r>
              <a:rPr lang="en-US" dirty="0"/>
              <a:t>Further distrust among each nation</a:t>
            </a:r>
          </a:p>
          <a:p>
            <a:pPr lvl="2"/>
            <a:r>
              <a:rPr lang="en-US" dirty="0"/>
              <a:t>Displacement of French Acadians from Nova Scotia</a:t>
            </a:r>
          </a:p>
        </p:txBody>
      </p:sp>
      <p:pic>
        <p:nvPicPr>
          <p:cNvPr id="2052" name="Picture 4" descr="http://s3.amazonaws.com/mtv-main-assets/files/resources/washington_surve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9212" y="1"/>
            <a:ext cx="1970055" cy="2514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ench acadi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212" y="4865305"/>
            <a:ext cx="2332902" cy="1962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hio fort duquesne">
            <a:extLst>
              <a:ext uri="{FF2B5EF4-FFF2-40B4-BE49-F238E27FC236}">
                <a16:creationId xmlns:a16="http://schemas.microsoft.com/office/drawing/2014/main" id="{6FA1368E-41AD-4370-98A5-29654A112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123" y="2311204"/>
            <a:ext cx="3293303" cy="281494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050B842-A9B2-417B-99A8-568C913D2DF7}"/>
              </a:ext>
            </a:extLst>
          </p:cNvPr>
          <p:cNvSpPr/>
          <p:nvPr/>
        </p:nvSpPr>
        <p:spPr>
          <a:xfrm>
            <a:off x="10880362" y="4419600"/>
            <a:ext cx="319449"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14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D1C5E9-8922-4180-A63B-039A040B53E7}"/>
              </a:ext>
            </a:extLst>
          </p:cNvPr>
          <p:cNvSpPr/>
          <p:nvPr/>
        </p:nvSpPr>
        <p:spPr>
          <a:xfrm>
            <a:off x="5789612" y="228600"/>
            <a:ext cx="1981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2413" y="-457200"/>
            <a:ext cx="9144001" cy="1371600"/>
          </a:xfrm>
        </p:spPr>
        <p:txBody>
          <a:bodyPr/>
          <a:lstStyle/>
          <a:p>
            <a:r>
              <a:rPr lang="en-US" b="1" i="1" dirty="0">
                <a:effectLst>
                  <a:outerShdw blurRad="38100" dist="38100" dir="2700000" algn="tl">
                    <a:srgbClr val="000000">
                      <a:alpha val="43137"/>
                    </a:srgbClr>
                  </a:outerShdw>
                </a:effectLst>
              </a:rPr>
              <a:t>Global War; Colonial Disunity</a:t>
            </a:r>
          </a:p>
        </p:txBody>
      </p:sp>
      <p:sp>
        <p:nvSpPr>
          <p:cNvPr id="3" name="Content Placeholder 2"/>
          <p:cNvSpPr>
            <a:spLocks noGrp="1"/>
          </p:cNvSpPr>
          <p:nvPr>
            <p:ph idx="1"/>
          </p:nvPr>
        </p:nvSpPr>
        <p:spPr>
          <a:xfrm>
            <a:off x="798513" y="1714498"/>
            <a:ext cx="8801100" cy="4114801"/>
          </a:xfrm>
        </p:spPr>
        <p:txBody>
          <a:bodyPr/>
          <a:lstStyle/>
          <a:p>
            <a:r>
              <a:rPr lang="en-US" dirty="0"/>
              <a:t>King William’s War; Queen Anne’s War; King George’s War</a:t>
            </a:r>
          </a:p>
          <a:p>
            <a:pPr lvl="1"/>
            <a:r>
              <a:rPr lang="en-US" dirty="0"/>
              <a:t>All English-Spanish-French disputes in Europe</a:t>
            </a:r>
          </a:p>
          <a:p>
            <a:endParaRPr lang="en-US" dirty="0"/>
          </a:p>
          <a:p>
            <a:r>
              <a:rPr lang="en-US" dirty="0"/>
              <a:t>Stage set for war in North America—French and Indian War (Seven Years’ War)</a:t>
            </a:r>
          </a:p>
          <a:p>
            <a:pPr lvl="1"/>
            <a:r>
              <a:rPr lang="en-US" dirty="0"/>
              <a:t>Set off by Washington / Ohio territory</a:t>
            </a:r>
          </a:p>
          <a:p>
            <a:pPr lvl="1"/>
            <a:r>
              <a:rPr lang="en-US" dirty="0"/>
              <a:t>West Indies, Philippines, Africa, North America, Ocean—all involved [</a:t>
            </a:r>
            <a:r>
              <a:rPr lang="en-US" b="1" dirty="0"/>
              <a:t>world war</a:t>
            </a:r>
            <a:r>
              <a:rPr lang="en-US" dirty="0"/>
              <a:t>]</a:t>
            </a:r>
          </a:p>
          <a:p>
            <a:pPr lvl="1"/>
            <a:r>
              <a:rPr lang="en-US" dirty="0"/>
              <a:t>Control of territories, economy, goods, etc.</a:t>
            </a:r>
          </a:p>
          <a:p>
            <a:pPr lvl="1"/>
            <a:endParaRPr lang="en-US" dirty="0"/>
          </a:p>
        </p:txBody>
      </p:sp>
      <p:sp>
        <p:nvSpPr>
          <p:cNvPr id="4" name="Rectangle 3">
            <a:extLst>
              <a:ext uri="{FF2B5EF4-FFF2-40B4-BE49-F238E27FC236}">
                <a16:creationId xmlns:a16="http://schemas.microsoft.com/office/drawing/2014/main" id="{2E6DF7A9-4E43-45C4-9BE0-2E648E0A61CD}"/>
              </a:ext>
            </a:extLst>
          </p:cNvPr>
          <p:cNvSpPr/>
          <p:nvPr/>
        </p:nvSpPr>
        <p:spPr>
          <a:xfrm>
            <a:off x="7999412" y="5829299"/>
            <a:ext cx="38909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Don’t forget about…</a:t>
            </a:r>
          </a:p>
          <a:p>
            <a:pPr algn="ctr"/>
            <a:r>
              <a:rPr lang="en-US" sz="3600" b="1" dirty="0">
                <a:solidFill>
                  <a:schemeClr val="bg1"/>
                </a:solidFill>
                <a:effectLst>
                  <a:outerShdw blurRad="38100" dist="38100" dir="2700000" algn="tl">
                    <a:srgbClr val="000000">
                      <a:alpha val="43137"/>
                    </a:srgbClr>
                  </a:outerShdw>
                </a:effectLst>
              </a:rPr>
              <a:t>Salutary Neglect!</a:t>
            </a:r>
            <a:endParaRPr lang="en-US" sz="2000" b="1" dirty="0">
              <a:solidFill>
                <a:schemeClr val="bg1"/>
              </a:solidFill>
              <a:effectLst>
                <a:outerShdw blurRad="38100" dist="38100" dir="2700000" algn="tl">
                  <a:srgbClr val="000000">
                    <a:alpha val="43137"/>
                  </a:srgbClr>
                </a:outerShdw>
              </a:effectLst>
            </a:endParaRPr>
          </a:p>
        </p:txBody>
      </p:sp>
      <p:pic>
        <p:nvPicPr>
          <p:cNvPr id="3074" name="Picture 2" descr="Image result for global scale seven years war">
            <a:extLst>
              <a:ext uri="{FF2B5EF4-FFF2-40B4-BE49-F238E27FC236}">
                <a16:creationId xmlns:a16="http://schemas.microsoft.com/office/drawing/2014/main" id="{D1B8BD58-3CA8-4BB0-BCCE-F272D58188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8" t="5658" r="13662" b="5658"/>
          <a:stretch/>
        </p:blipFill>
        <p:spPr bwMode="auto">
          <a:xfrm>
            <a:off x="8515079" y="-76200"/>
            <a:ext cx="3673746" cy="337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5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C7DB-FC34-47D8-86E3-DBA4684FF1E7}"/>
              </a:ext>
            </a:extLst>
          </p:cNvPr>
          <p:cNvSpPr>
            <a:spLocks noGrp="1"/>
          </p:cNvSpPr>
          <p:nvPr>
            <p:ph type="title"/>
          </p:nvPr>
        </p:nvSpPr>
        <p:spPr>
          <a:xfrm>
            <a:off x="3043236" y="5448300"/>
            <a:ext cx="9144001" cy="1371600"/>
          </a:xfrm>
        </p:spPr>
        <p:txBody>
          <a:bodyPr/>
          <a:lstStyle/>
          <a:p>
            <a:pPr algn="r"/>
            <a:r>
              <a:rPr lang="en-US" b="1" i="1" dirty="0">
                <a:effectLst>
                  <a:outerShdw blurRad="38100" dist="38100" dir="2700000" algn="tl">
                    <a:srgbClr val="000000">
                      <a:alpha val="43137"/>
                    </a:srgbClr>
                  </a:outerShdw>
                </a:effectLst>
              </a:rPr>
              <a:t>French and Indian War, Before and After</a:t>
            </a:r>
          </a:p>
        </p:txBody>
      </p:sp>
      <p:pic>
        <p:nvPicPr>
          <p:cNvPr id="2050" name="Picture 2" descr="Image result for french and indian war map before after">
            <a:extLst>
              <a:ext uri="{FF2B5EF4-FFF2-40B4-BE49-F238E27FC236}">
                <a16:creationId xmlns:a16="http://schemas.microsoft.com/office/drawing/2014/main" id="{924DD819-46A5-45B3-9919-F94166D36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6287"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75CE9F1-1472-4D1C-A001-14E2AB607B22}"/>
              </a:ext>
            </a:extLst>
          </p:cNvPr>
          <p:cNvSpPr/>
          <p:nvPr/>
        </p:nvSpPr>
        <p:spPr>
          <a:xfrm rot="20970793">
            <a:off x="72615" y="5609051"/>
            <a:ext cx="2514600"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Initially, the war starts out poorly for Britain</a:t>
            </a:r>
          </a:p>
        </p:txBody>
      </p:sp>
    </p:spTree>
    <p:extLst>
      <p:ext uri="{BB962C8B-B14F-4D97-AF65-F5344CB8AC3E}">
        <p14:creationId xmlns:p14="http://schemas.microsoft.com/office/powerpoint/2010/main" val="218547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FDA4-2678-480E-A007-EC6E9C992B15}"/>
              </a:ext>
            </a:extLst>
          </p:cNvPr>
          <p:cNvSpPr>
            <a:spLocks noGrp="1"/>
          </p:cNvSpPr>
          <p:nvPr>
            <p:ph type="title"/>
          </p:nvPr>
        </p:nvSpPr>
        <p:spPr>
          <a:xfrm>
            <a:off x="1522413" y="-457200"/>
            <a:ext cx="9144001" cy="1371600"/>
          </a:xfrm>
        </p:spPr>
        <p:txBody>
          <a:bodyPr>
            <a:normAutofit/>
          </a:bodyPr>
          <a:lstStyle/>
          <a:p>
            <a:r>
              <a:rPr lang="en-US" sz="4400" b="1" i="1" dirty="0">
                <a:effectLst>
                  <a:outerShdw blurRad="38100" dist="38100" dir="2700000" algn="tl">
                    <a:srgbClr val="000000">
                      <a:alpha val="43137"/>
                    </a:srgbClr>
                  </a:outerShdw>
                </a:effectLst>
              </a:rPr>
              <a:t>The Albany Plan</a:t>
            </a:r>
          </a:p>
        </p:txBody>
      </p:sp>
      <p:sp>
        <p:nvSpPr>
          <p:cNvPr id="3" name="Content Placeholder 2">
            <a:extLst>
              <a:ext uri="{FF2B5EF4-FFF2-40B4-BE49-F238E27FC236}">
                <a16:creationId xmlns:a16="http://schemas.microsoft.com/office/drawing/2014/main" id="{3B303A35-69F3-4EDA-A3B9-AC9E2AC354D9}"/>
              </a:ext>
            </a:extLst>
          </p:cNvPr>
          <p:cNvSpPr>
            <a:spLocks noGrp="1"/>
          </p:cNvSpPr>
          <p:nvPr>
            <p:ph idx="1"/>
          </p:nvPr>
        </p:nvSpPr>
        <p:spPr>
          <a:xfrm>
            <a:off x="1522413" y="1066800"/>
            <a:ext cx="9134391" cy="5791201"/>
          </a:xfrm>
        </p:spPr>
        <p:txBody>
          <a:bodyPr>
            <a:normAutofit/>
          </a:bodyPr>
          <a:lstStyle/>
          <a:p>
            <a:r>
              <a:rPr lang="en-US" sz="3200" dirty="0"/>
              <a:t>British goal- </a:t>
            </a:r>
          </a:p>
          <a:p>
            <a:pPr lvl="1"/>
            <a:r>
              <a:rPr lang="en-US" sz="2800" dirty="0"/>
              <a:t>War effort and colonial defense</a:t>
            </a:r>
          </a:p>
          <a:p>
            <a:pPr lvl="1"/>
            <a:r>
              <a:rPr lang="en-US" sz="2800" dirty="0"/>
              <a:t>Secure Native American (Iroquois) alliance</a:t>
            </a:r>
          </a:p>
          <a:p>
            <a:pPr lvl="2"/>
            <a:r>
              <a:rPr lang="en-US" sz="2400" dirty="0"/>
              <a:t>Bribery</a:t>
            </a:r>
          </a:p>
          <a:p>
            <a:pPr lvl="1"/>
            <a:r>
              <a:rPr lang="en-US" sz="2800" dirty="0"/>
              <a:t>Colonial unit against France</a:t>
            </a:r>
          </a:p>
          <a:p>
            <a:pPr lvl="1"/>
            <a:r>
              <a:rPr lang="en-US" sz="2800" dirty="0"/>
              <a:t>“Join, Or Die”</a:t>
            </a:r>
          </a:p>
          <a:p>
            <a:pPr lvl="2"/>
            <a:r>
              <a:rPr lang="en-US" sz="2400" dirty="0"/>
              <a:t>Only seven of thirteen colonies represented</a:t>
            </a:r>
          </a:p>
          <a:p>
            <a:pPr lvl="1"/>
            <a:endParaRPr lang="en-US" sz="2800" dirty="0"/>
          </a:p>
          <a:p>
            <a:pPr lvl="1"/>
            <a:r>
              <a:rPr lang="en-US" sz="2800" dirty="0"/>
              <a:t>Albany Plan</a:t>
            </a:r>
          </a:p>
          <a:p>
            <a:pPr lvl="2"/>
            <a:r>
              <a:rPr lang="en-US" sz="2400" dirty="0"/>
              <a:t>Accepted by all delegates</a:t>
            </a:r>
          </a:p>
          <a:p>
            <a:pPr lvl="2"/>
            <a:r>
              <a:rPr lang="en-US" sz="2400" dirty="0"/>
              <a:t>Rejected by individual colonies, London Regime</a:t>
            </a:r>
          </a:p>
          <a:p>
            <a:pPr lvl="3"/>
            <a:r>
              <a:rPr lang="en-US" sz="2000" dirty="0"/>
              <a:t>Too little vs. too much independence</a:t>
            </a:r>
          </a:p>
        </p:txBody>
      </p:sp>
      <p:pic>
        <p:nvPicPr>
          <p:cNvPr id="4098" name="Picture 2" descr="Image result for ben franklin">
            <a:extLst>
              <a:ext uri="{FF2B5EF4-FFF2-40B4-BE49-F238E27FC236}">
                <a16:creationId xmlns:a16="http://schemas.microsoft.com/office/drawing/2014/main" id="{D12A27A4-D67E-4CB2-BB42-7D273ED2A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2" y="19050"/>
            <a:ext cx="2892425" cy="35366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oin or die">
            <a:extLst>
              <a:ext uri="{FF2B5EF4-FFF2-40B4-BE49-F238E27FC236}">
                <a16:creationId xmlns:a16="http://schemas.microsoft.com/office/drawing/2014/main" id="{F268C5C5-4451-437D-AD24-8E9040E7F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212" y="4191000"/>
            <a:ext cx="3143061" cy="221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E17C-FD66-42A1-9BC1-514F84ECDD43}"/>
              </a:ext>
            </a:extLst>
          </p:cNvPr>
          <p:cNvSpPr>
            <a:spLocks noGrp="1"/>
          </p:cNvSpPr>
          <p:nvPr>
            <p:ph type="title"/>
          </p:nvPr>
        </p:nvSpPr>
        <p:spPr>
          <a:xfrm>
            <a:off x="1522413" y="381000"/>
            <a:ext cx="10134599" cy="1371600"/>
          </a:xfrm>
        </p:spPr>
        <p:txBody>
          <a:bodyPr>
            <a:normAutofit/>
          </a:bodyPr>
          <a:lstStyle/>
          <a:p>
            <a:r>
              <a:rPr lang="en-US" sz="4400" b="1" i="1" dirty="0"/>
              <a:t>So, What Do I Need To Know</a:t>
            </a:r>
            <a:br>
              <a:rPr lang="en-US" sz="4400" b="1" i="1" dirty="0"/>
            </a:br>
            <a:r>
              <a:rPr lang="en-US" sz="4400" b="1" i="1" dirty="0"/>
              <a:t> About The War?</a:t>
            </a:r>
          </a:p>
        </p:txBody>
      </p:sp>
      <p:sp>
        <p:nvSpPr>
          <p:cNvPr id="3" name="Content Placeholder 2">
            <a:extLst>
              <a:ext uri="{FF2B5EF4-FFF2-40B4-BE49-F238E27FC236}">
                <a16:creationId xmlns:a16="http://schemas.microsoft.com/office/drawing/2014/main" id="{A4F6B15E-1A46-45D1-81C4-E7C154A203FA}"/>
              </a:ext>
            </a:extLst>
          </p:cNvPr>
          <p:cNvSpPr>
            <a:spLocks noGrp="1"/>
          </p:cNvSpPr>
          <p:nvPr>
            <p:ph idx="1"/>
          </p:nvPr>
        </p:nvSpPr>
        <p:spPr/>
        <p:txBody>
          <a:bodyPr/>
          <a:lstStyle/>
          <a:p>
            <a:r>
              <a:rPr lang="en-US" dirty="0"/>
              <a:t>Start of war</a:t>
            </a:r>
          </a:p>
          <a:p>
            <a:pPr lvl="1"/>
            <a:r>
              <a:rPr lang="en-US" dirty="0"/>
              <a:t>Goes badly for Britain </a:t>
            </a:r>
          </a:p>
          <a:p>
            <a:endParaRPr lang="en-US" dirty="0"/>
          </a:p>
          <a:p>
            <a:r>
              <a:rPr lang="en-US" dirty="0"/>
              <a:t>General Edward Braddock</a:t>
            </a:r>
          </a:p>
          <a:p>
            <a:pPr lvl="1"/>
            <a:r>
              <a:rPr lang="en-US" dirty="0"/>
              <a:t>In VA with </a:t>
            </a:r>
            <a:r>
              <a:rPr lang="en-US" i="1" dirty="0"/>
              <a:t>regulars</a:t>
            </a:r>
            <a:endParaRPr lang="en-US" dirty="0"/>
          </a:p>
          <a:p>
            <a:pPr lvl="1"/>
            <a:r>
              <a:rPr lang="en-US" dirty="0"/>
              <a:t>Off to capture Ft. Duquesne (1775)</a:t>
            </a:r>
          </a:p>
          <a:p>
            <a:pPr lvl="2"/>
            <a:r>
              <a:rPr lang="en-US" dirty="0"/>
              <a:t>Ill disciplined soldiers</a:t>
            </a:r>
          </a:p>
          <a:p>
            <a:pPr lvl="1"/>
            <a:r>
              <a:rPr lang="en-US" dirty="0"/>
              <a:t>Heavy equipment—moves slowly </a:t>
            </a:r>
          </a:p>
          <a:p>
            <a:pPr lvl="1"/>
            <a:r>
              <a:rPr lang="en-US" dirty="0"/>
              <a:t>Encounters with French, Indians</a:t>
            </a:r>
          </a:p>
        </p:txBody>
      </p:sp>
      <p:pic>
        <p:nvPicPr>
          <p:cNvPr id="5122" name="Picture 2" descr="Image result for edward braddock">
            <a:extLst>
              <a:ext uri="{FF2B5EF4-FFF2-40B4-BE49-F238E27FC236}">
                <a16:creationId xmlns:a16="http://schemas.microsoft.com/office/drawing/2014/main" id="{DE9556F8-681D-4C38-B301-302F382C7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07" y="1085850"/>
            <a:ext cx="3390901" cy="23905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eorge washington french and indian war">
            <a:extLst>
              <a:ext uri="{FF2B5EF4-FFF2-40B4-BE49-F238E27FC236}">
                <a16:creationId xmlns:a16="http://schemas.microsoft.com/office/drawing/2014/main" id="{C4347E47-BD92-49C0-8CD8-76FA4A90E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225" y="2952750"/>
            <a:ext cx="2381250" cy="2952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A6563A-D632-4012-BFF9-1B0E846E37A6}"/>
              </a:ext>
            </a:extLst>
          </p:cNvPr>
          <p:cNvSpPr/>
          <p:nvPr/>
        </p:nvSpPr>
        <p:spPr>
          <a:xfrm>
            <a:off x="8474074" y="60960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Washington involved in battle</a:t>
            </a:r>
          </a:p>
        </p:txBody>
      </p:sp>
      <p:pic>
        <p:nvPicPr>
          <p:cNvPr id="5126" name="Picture 6" descr="Image result for seven years war fort duquesne">
            <a:extLst>
              <a:ext uri="{FF2B5EF4-FFF2-40B4-BE49-F238E27FC236}">
                <a16:creationId xmlns:a16="http://schemas.microsoft.com/office/drawing/2014/main" id="{5E40155B-27D0-4EDB-917E-81A25FFBD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5075" y="381000"/>
            <a:ext cx="33337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5C4B-F14D-4351-81BD-DAA2E5404246}"/>
              </a:ext>
            </a:extLst>
          </p:cNvPr>
          <p:cNvSpPr>
            <a:spLocks noGrp="1"/>
          </p:cNvSpPr>
          <p:nvPr>
            <p:ph type="title"/>
          </p:nvPr>
        </p:nvSpPr>
        <p:spPr>
          <a:xfrm>
            <a:off x="1522413" y="0"/>
            <a:ext cx="9144001" cy="1371600"/>
          </a:xfrm>
        </p:spPr>
        <p:txBody>
          <a:bodyPr>
            <a:normAutofit/>
          </a:bodyPr>
          <a:lstStyle/>
          <a:p>
            <a:r>
              <a:rPr lang="en-US" sz="4400" b="1" i="1" dirty="0">
                <a:effectLst>
                  <a:outerShdw blurRad="38100" dist="38100" dir="2700000" algn="tl">
                    <a:srgbClr val="000000">
                      <a:alpha val="43137"/>
                    </a:srgbClr>
                  </a:outerShdw>
                </a:effectLst>
              </a:rPr>
              <a:t>Indians Seize The Day &amp;</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Britain’s Response</a:t>
            </a:r>
          </a:p>
        </p:txBody>
      </p:sp>
      <p:sp>
        <p:nvSpPr>
          <p:cNvPr id="3" name="Content Placeholder 2">
            <a:extLst>
              <a:ext uri="{FF2B5EF4-FFF2-40B4-BE49-F238E27FC236}">
                <a16:creationId xmlns:a16="http://schemas.microsoft.com/office/drawing/2014/main" id="{80FD0178-B9D5-4D4B-B133-9E80CA0FE6A3}"/>
              </a:ext>
            </a:extLst>
          </p:cNvPr>
          <p:cNvSpPr>
            <a:spLocks noGrp="1"/>
          </p:cNvSpPr>
          <p:nvPr>
            <p:ph idx="1"/>
          </p:nvPr>
        </p:nvSpPr>
        <p:spPr>
          <a:xfrm>
            <a:off x="1522413" y="1904999"/>
            <a:ext cx="9134391" cy="4648201"/>
          </a:xfrm>
        </p:spPr>
        <p:txBody>
          <a:bodyPr>
            <a:normAutofit fontScale="92500" lnSpcReduction="10000"/>
          </a:bodyPr>
          <a:lstStyle/>
          <a:p>
            <a:r>
              <a:rPr lang="en-US" dirty="0"/>
              <a:t>Indians move on</a:t>
            </a:r>
          </a:p>
          <a:p>
            <a:pPr lvl="1"/>
            <a:r>
              <a:rPr lang="en-US" dirty="0"/>
              <a:t>From PA to NC—wreak havoc on colonies</a:t>
            </a:r>
          </a:p>
          <a:p>
            <a:pPr lvl="1"/>
            <a:r>
              <a:rPr lang="en-US" dirty="0"/>
              <a:t>Bounties for Indian scalps</a:t>
            </a:r>
          </a:p>
          <a:p>
            <a:endParaRPr lang="en-US" dirty="0"/>
          </a:p>
          <a:p>
            <a:r>
              <a:rPr lang="en-US" dirty="0"/>
              <a:t>Washington attempts to defend the territory</a:t>
            </a:r>
          </a:p>
          <a:p>
            <a:endParaRPr lang="en-US" dirty="0"/>
          </a:p>
          <a:p>
            <a:r>
              <a:rPr lang="en-US" dirty="0"/>
              <a:t>Britain</a:t>
            </a:r>
          </a:p>
          <a:p>
            <a:pPr lvl="1"/>
            <a:r>
              <a:rPr lang="en-US" dirty="0"/>
              <a:t>Launches invasion of Canada—1756 </a:t>
            </a:r>
          </a:p>
          <a:p>
            <a:pPr lvl="2"/>
            <a:r>
              <a:rPr lang="en-US" dirty="0"/>
              <a:t>Uncoordinated; no real target</a:t>
            </a:r>
          </a:p>
          <a:p>
            <a:pPr lvl="3"/>
            <a:r>
              <a:rPr lang="en-US" dirty="0"/>
              <a:t>Should have been Quebec and Montreal </a:t>
            </a:r>
          </a:p>
          <a:p>
            <a:pPr lvl="1"/>
            <a:r>
              <a:rPr lang="en-US" dirty="0"/>
              <a:t>Continue to suffer defeat</a:t>
            </a:r>
          </a:p>
        </p:txBody>
      </p:sp>
      <p:pic>
        <p:nvPicPr>
          <p:cNvPr id="6146" name="Picture 2" descr="Image result for french and indian war canada invasion">
            <a:extLst>
              <a:ext uri="{FF2B5EF4-FFF2-40B4-BE49-F238E27FC236}">
                <a16:creationId xmlns:a16="http://schemas.microsoft.com/office/drawing/2014/main" id="{A9CEFAB1-A1D5-4131-BFF0-08C331CDEE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012" y="457200"/>
            <a:ext cx="4564063" cy="32654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dward braddock death">
            <a:extLst>
              <a:ext uri="{FF2B5EF4-FFF2-40B4-BE49-F238E27FC236}">
                <a16:creationId xmlns:a16="http://schemas.microsoft.com/office/drawing/2014/main" id="{D811B14D-6DA5-4936-85CE-2DA94E8A4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374" y="4038600"/>
            <a:ext cx="4564063" cy="267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360C-D876-4D94-999F-516EB5B31FEB}"/>
              </a:ext>
            </a:extLst>
          </p:cNvPr>
          <p:cNvSpPr>
            <a:spLocks noGrp="1"/>
          </p:cNvSpPr>
          <p:nvPr>
            <p:ph type="title"/>
          </p:nvPr>
        </p:nvSpPr>
        <p:spPr>
          <a:xfrm>
            <a:off x="1522413" y="-457200"/>
            <a:ext cx="9144001" cy="1371600"/>
          </a:xfrm>
        </p:spPr>
        <p:txBody>
          <a:bodyPr>
            <a:normAutofit/>
          </a:bodyPr>
          <a:lstStyle/>
          <a:p>
            <a:r>
              <a:rPr lang="en-US" sz="4400" b="1" i="1" dirty="0">
                <a:effectLst>
                  <a:outerShdw blurRad="38100" dist="38100" dir="2700000" algn="tl">
                    <a:srgbClr val="000000">
                      <a:alpha val="43137"/>
                    </a:srgbClr>
                  </a:outerShdw>
                </a:effectLst>
              </a:rPr>
              <a:t>The Tides Turn</a:t>
            </a:r>
          </a:p>
        </p:txBody>
      </p:sp>
      <p:sp>
        <p:nvSpPr>
          <p:cNvPr id="3" name="Content Placeholder 2">
            <a:extLst>
              <a:ext uri="{FF2B5EF4-FFF2-40B4-BE49-F238E27FC236}">
                <a16:creationId xmlns:a16="http://schemas.microsoft.com/office/drawing/2014/main" id="{ED57B736-A581-472C-A3F7-50AAAD37E4A2}"/>
              </a:ext>
            </a:extLst>
          </p:cNvPr>
          <p:cNvSpPr>
            <a:spLocks noGrp="1"/>
          </p:cNvSpPr>
          <p:nvPr>
            <p:ph idx="1"/>
          </p:nvPr>
        </p:nvSpPr>
        <p:spPr/>
        <p:txBody>
          <a:bodyPr/>
          <a:lstStyle/>
          <a:p>
            <a:r>
              <a:rPr lang="en-US" dirty="0"/>
              <a:t>William Pitt—The Great Commoner</a:t>
            </a:r>
          </a:p>
          <a:p>
            <a:pPr lvl="1"/>
            <a:r>
              <a:rPr lang="en-US" dirty="0"/>
              <a:t>Will become known as the Organizer of Victory</a:t>
            </a:r>
          </a:p>
          <a:p>
            <a:pPr lvl="1"/>
            <a:r>
              <a:rPr lang="en-US" dirty="0"/>
              <a:t>A man of the people—he knew how to rally them</a:t>
            </a:r>
          </a:p>
          <a:p>
            <a:pPr lvl="1"/>
            <a:r>
              <a:rPr lang="en-US" dirty="0"/>
              <a:t>Gifted speaker</a:t>
            </a:r>
          </a:p>
          <a:p>
            <a:endParaRPr lang="en-US" dirty="0"/>
          </a:p>
          <a:p>
            <a:r>
              <a:rPr lang="en-US" dirty="0"/>
              <a:t>1757</a:t>
            </a:r>
          </a:p>
          <a:p>
            <a:pPr lvl="1"/>
            <a:r>
              <a:rPr lang="en-US" dirty="0"/>
              <a:t>Comes to the spotlight in London</a:t>
            </a:r>
          </a:p>
          <a:p>
            <a:pPr lvl="1"/>
            <a:r>
              <a:rPr lang="en-US" dirty="0"/>
              <a:t>Focuses attacks on Canada—Quebec and Montreal</a:t>
            </a:r>
          </a:p>
          <a:p>
            <a:pPr lvl="1"/>
            <a:r>
              <a:rPr lang="en-US" dirty="0"/>
              <a:t>Picked young, energetic leaders for battle</a:t>
            </a:r>
          </a:p>
        </p:txBody>
      </p:sp>
      <p:pic>
        <p:nvPicPr>
          <p:cNvPr id="7170" name="Picture 2" descr="Image result for william pitt french and indian war">
            <a:extLst>
              <a:ext uri="{FF2B5EF4-FFF2-40B4-BE49-F238E27FC236}">
                <a16:creationId xmlns:a16="http://schemas.microsoft.com/office/drawing/2014/main" id="{5624AA15-2C56-450A-86A7-BDC547169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7" y="800100"/>
            <a:ext cx="4152900" cy="57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8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7214</TotalTime>
  <Words>925</Words>
  <Application>Microsoft Office PowerPoint</Application>
  <PresentationFormat>Custom</PresentationFormat>
  <Paragraphs>161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Digital Blue Tunnel 16x9</vt:lpstr>
      <vt:lpstr>The Seven-Years’ War</vt:lpstr>
      <vt:lpstr>This Land Ain’t Big Enough For The Two Of Us</vt:lpstr>
      <vt:lpstr>Disputed Territory</vt:lpstr>
      <vt:lpstr>Global War; Colonial Disunity</vt:lpstr>
      <vt:lpstr>French and Indian War, Before and After</vt:lpstr>
      <vt:lpstr>The Albany Plan</vt:lpstr>
      <vt:lpstr>So, What Do I Need To Know  About The War?</vt:lpstr>
      <vt:lpstr>Indians Seize The Day &amp; Britain’s Response</vt:lpstr>
      <vt:lpstr>The Tides Turn</vt:lpstr>
      <vt:lpstr>Pitt’s Leadership</vt:lpstr>
      <vt:lpstr>Big Picture</vt:lpstr>
      <vt:lpstr>PowerPoint Presentation</vt:lpstr>
      <vt:lpstr>The War’s Aftermath</vt:lpstr>
      <vt:lpstr>Clashes With Natives</vt:lpstr>
      <vt:lpstr>Pontiac’s Rebellion, 1763-1766</vt:lpstr>
      <vt:lpstr>Proclamation Act of 1763—and its impact</vt:lpstr>
      <vt:lpstr>Compare &amp; Contrast: Contending Voices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Seven-Years’ War</dc:title>
  <dc:creator>Ryan Green</dc:creator>
  <cp:lastModifiedBy>Ryan</cp:lastModifiedBy>
  <cp:revision>17</cp:revision>
  <dcterms:created xsi:type="dcterms:W3CDTF">2018-09-27T00:06:10Z</dcterms:created>
  <dcterms:modified xsi:type="dcterms:W3CDTF">2018-10-02T02:21:23Z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